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14"/>
  </p:notesMasterIdLst>
  <p:handoutMasterIdLst>
    <p:handoutMasterId r:id="rId15"/>
  </p:handoutMasterIdLst>
  <p:sldIdLst>
    <p:sldId id="276" r:id="rId2"/>
    <p:sldId id="289" r:id="rId3"/>
    <p:sldId id="257" r:id="rId4"/>
    <p:sldId id="258" r:id="rId5"/>
    <p:sldId id="303" r:id="rId6"/>
    <p:sldId id="304" r:id="rId7"/>
    <p:sldId id="305" r:id="rId8"/>
    <p:sldId id="307" r:id="rId9"/>
    <p:sldId id="310" r:id="rId10"/>
    <p:sldId id="308" r:id="rId11"/>
    <p:sldId id="309" r:id="rId12"/>
    <p:sldId id="311" r:id="rId13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00FF"/>
    </p:penClr>
  </p:showPr>
  <p:clrMru>
    <a:srgbClr val="000066"/>
    <a:srgbClr val="FF0000"/>
    <a:srgbClr val="FFFF66"/>
    <a:srgbClr val="FFFF00"/>
    <a:srgbClr val="FFFFCC"/>
    <a:srgbClr val="99FF33"/>
    <a:srgbClr val="FF66CC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44" autoAdjust="0"/>
  </p:normalViewPr>
  <p:slideViewPr>
    <p:cSldViewPr>
      <p:cViewPr varScale="1">
        <p:scale>
          <a:sx n="49" d="100"/>
          <a:sy n="49" d="100"/>
        </p:scale>
        <p:origin x="-102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pl-PL"/>
              <a:t>compulsory full-time education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l-PL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l-PL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EC3147-EDDB-4714-B787-ABE3288A200D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pl-PL"/>
              <a:t>compulsory full-time education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l-PL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l-PL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A413CC6-BCE3-44B2-83CA-DA82CEC1BCFD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l-PL"/>
              <a:t>compulsory full-time education</a:t>
            </a:r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l-PL" smtClean="0"/>
              <a:t>compulsory full-time education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413CC6-BCE3-44B2-83CA-DA82CEC1BCFD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l-PL" smtClean="0"/>
              <a:t>compulsory full-time education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413CC6-BCE3-44B2-83CA-DA82CEC1BCFD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l-PL" smtClean="0"/>
              <a:t>compulsory full-time education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413CC6-BCE3-44B2-83CA-DA82CEC1BCFD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l-PL"/>
              <a:t>compulsory full-time education</a:t>
            </a: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l-PL"/>
              <a:t>compulsory full-time education</a:t>
            </a:r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l-PL"/>
              <a:t>compulsory full-time education</a:t>
            </a:r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l-PL"/>
              <a:t>compulsory full-time education</a:t>
            </a:r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l-PL"/>
              <a:t>compulsory full-time education</a:t>
            </a:r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l-PL"/>
              <a:t>compulsory full-time education</a:t>
            </a:r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l-PL" smtClean="0"/>
              <a:t>compulsory full-time education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413CC6-BCE3-44B2-83CA-DA82CEC1BCFD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l-PL" smtClean="0"/>
              <a:t>compulsory full-time education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413CC6-BCE3-44B2-83CA-DA82CEC1BCFD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pl-PL" altLang="en-US"/>
              <a:t>Kliknij, aby edytować styl wzorca tytułu</a:t>
            </a:r>
          </a:p>
        </p:txBody>
      </p:sp>
      <p:sp>
        <p:nvSpPr>
          <p:cNvPr id="2119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pl-PL" altLang="en-US"/>
              <a:t>Kliknij, aby edytować styl wzorca podtytułu</a:t>
            </a:r>
          </a:p>
        </p:txBody>
      </p:sp>
      <p:sp>
        <p:nvSpPr>
          <p:cNvPr id="21197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21197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21197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46406F8-607C-48E3-9BCD-D706AE58F794}" type="slidenum">
              <a:rPr lang="pl-PL" altLang="en-US"/>
              <a:pPr/>
              <a:t>‹#›</a:t>
            </a:fld>
            <a:endParaRPr lang="pl-PL" altLang="en-US"/>
          </a:p>
        </p:txBody>
      </p:sp>
      <p:grpSp>
        <p:nvGrpSpPr>
          <p:cNvPr id="211976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211977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1978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1979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1980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1981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1982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1983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1984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1985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1986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1987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1988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1989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1990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1991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1992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1993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1994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1995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1996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1997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1998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1999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2000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2001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2002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2003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2004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2005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2006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2007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212008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B882A-EBBB-4EB7-AC92-9932216C27C4}" type="slidenum">
              <a:rPr lang="pl-PL" altLang="en-US"/>
              <a:pPr/>
              <a:t>‹#›</a:t>
            </a:fld>
            <a:endParaRPr lang="pl-PL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EA95C-1E7A-492E-AFCE-491DCC1A965A}" type="slidenum">
              <a:rPr lang="pl-PL" altLang="en-US"/>
              <a:pPr/>
              <a:t>‹#›</a:t>
            </a:fld>
            <a:endParaRPr lang="pl-PL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4DE5445-4954-492B-BC72-F99711EE41A9}" type="slidenum">
              <a:rPr lang="pl-PL" altLang="en-US"/>
              <a:pPr/>
              <a:t>‹#›</a:t>
            </a:fld>
            <a:endParaRPr lang="pl-PL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ytuł, tekst i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obiektu clipart 3"/>
          <p:cNvSpPr>
            <a:spLocks noGrp="1"/>
          </p:cNvSpPr>
          <p:nvPr>
            <p:ph type="clipArt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AE22ACC-8708-466C-AC38-511520ADD392}" type="slidenum">
              <a:rPr lang="pl-PL" altLang="en-US"/>
              <a:pPr/>
              <a:t>‹#›</a:t>
            </a:fld>
            <a:endParaRPr lang="pl-PL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ytuł i tekst nad zawarto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8229600" cy="212883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F70FE6E-A211-4CA2-951C-193AD21C5A68}" type="slidenum">
              <a:rPr lang="pl-PL" altLang="en-US"/>
              <a:pPr/>
              <a:t>‹#›</a:t>
            </a:fld>
            <a:endParaRPr lang="pl-PL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50E84-9CB8-4E9D-A7A3-3433B8123A7B}" type="slidenum">
              <a:rPr lang="pl-PL" altLang="en-US"/>
              <a:pPr/>
              <a:t>‹#›</a:t>
            </a:fld>
            <a:endParaRPr lang="pl-PL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16895-5821-4409-81D8-656CBFF0B962}" type="slidenum">
              <a:rPr lang="pl-PL" altLang="en-US"/>
              <a:pPr/>
              <a:t>‹#›</a:t>
            </a:fld>
            <a:endParaRPr lang="pl-PL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5D210-0C70-4657-8993-B1978656FB7A}" type="slidenum">
              <a:rPr lang="pl-PL" altLang="en-US"/>
              <a:pPr/>
              <a:t>‹#›</a:t>
            </a:fld>
            <a:endParaRPr lang="pl-PL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FDA98-261F-4C53-8BB0-0BB6155CF4B6}" type="slidenum">
              <a:rPr lang="pl-PL" altLang="en-US"/>
              <a:pPr/>
              <a:t>‹#›</a:t>
            </a:fld>
            <a:endParaRPr lang="pl-PL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893C2-C509-42F7-8D0B-4786A42CDF18}" type="slidenum">
              <a:rPr lang="pl-PL" altLang="en-US"/>
              <a:pPr/>
              <a:t>‹#›</a:t>
            </a:fld>
            <a:endParaRPr lang="pl-PL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7537F-5384-458D-A52D-32C9DD7EC1CE}" type="slidenum">
              <a:rPr lang="pl-PL" altLang="en-US"/>
              <a:pPr/>
              <a:t>‹#›</a:t>
            </a:fld>
            <a:endParaRPr lang="pl-PL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2065F-AB87-4C8D-82A9-3A8D52FC8F29}" type="slidenum">
              <a:rPr lang="pl-PL" altLang="en-US"/>
              <a:pPr/>
              <a:t>‹#›</a:t>
            </a:fld>
            <a:endParaRPr lang="pl-PL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E1CC7-6E15-4AB4-AF2E-9035A2E501A4}" type="slidenum">
              <a:rPr lang="pl-PL" altLang="en-US"/>
              <a:pPr/>
              <a:t>‹#›</a:t>
            </a:fld>
            <a:endParaRPr lang="pl-PL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9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n-US" smtClean="0"/>
              <a:t>Kliknij, aby edytować styl wzorca tytułu</a:t>
            </a:r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n-US" smtClean="0"/>
              <a:t>Kliknij, aby edytować style wzorca tekstu</a:t>
            </a:r>
          </a:p>
          <a:p>
            <a:pPr lvl="1"/>
            <a:r>
              <a:rPr lang="pl-PL" altLang="en-US" smtClean="0"/>
              <a:t>Drugi poziom</a:t>
            </a:r>
          </a:p>
          <a:p>
            <a:pPr lvl="2"/>
            <a:r>
              <a:rPr lang="pl-PL" altLang="en-US" smtClean="0"/>
              <a:t>Trzeci poziom</a:t>
            </a:r>
          </a:p>
          <a:p>
            <a:pPr lvl="3"/>
            <a:r>
              <a:rPr lang="pl-PL" altLang="en-US" smtClean="0"/>
              <a:t>Czwarty poziom</a:t>
            </a:r>
          </a:p>
          <a:p>
            <a:pPr lvl="4"/>
            <a:r>
              <a:rPr lang="pl-PL" altLang="en-US" smtClean="0"/>
              <a:t>Piąty poziom</a:t>
            </a:r>
          </a:p>
        </p:txBody>
      </p:sp>
      <p:sp>
        <p:nvSpPr>
          <p:cNvPr id="2109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pl-PL" altLang="en-US"/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pl-PL" altLang="en-U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7FDBDC4A-3DF2-4F6E-AA2D-AF1114906E77}" type="slidenum">
              <a:rPr lang="pl-PL" altLang="en-US"/>
              <a:pPr/>
              <a:t>‹#›</a:t>
            </a:fld>
            <a:endParaRPr lang="pl-PL" altLang="en-US"/>
          </a:p>
        </p:txBody>
      </p:sp>
      <p:grpSp>
        <p:nvGrpSpPr>
          <p:cNvPr id="21095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1095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095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095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095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095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095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095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096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096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096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096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096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096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096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096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096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096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097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097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097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097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097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097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097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097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097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097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098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098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098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098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38" y="0"/>
            <a:ext cx="9215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00113" y="836712"/>
            <a:ext cx="7772400" cy="4968552"/>
          </a:xfrm>
        </p:spPr>
        <p:txBody>
          <a:bodyPr/>
          <a:lstStyle/>
          <a:p>
            <a:pPr algn="ctr"/>
            <a:r>
              <a:rPr lang="en-US" dirty="0" smtClean="0"/>
              <a:t>CLIL cross Europe for better knowledge  and underst</a:t>
            </a:r>
            <a:r>
              <a:rPr lang="en-US" sz="4400" dirty="0" smtClean="0"/>
              <a:t>anding</a:t>
            </a: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3200" i="1" dirty="0" smtClean="0"/>
              <a:t>Wizyta studyjna - </a:t>
            </a:r>
            <a:r>
              <a:rPr lang="pl-PL" sz="3200" i="1" dirty="0" err="1" smtClean="0"/>
              <a:t>Monfalcone</a:t>
            </a:r>
            <a:r>
              <a:rPr lang="pl-PL" sz="3200" i="1" dirty="0" smtClean="0"/>
              <a:t/>
            </a:r>
            <a:br>
              <a:rPr lang="pl-PL" sz="3200" i="1" dirty="0" smtClean="0"/>
            </a:br>
            <a:r>
              <a:rPr lang="pl-PL" sz="3200" i="1" dirty="0" smtClean="0"/>
              <a:t>Friuli </a:t>
            </a:r>
            <a:r>
              <a:rPr lang="pl-PL" sz="3200" i="1" dirty="0" err="1" smtClean="0"/>
              <a:t>Venezia</a:t>
            </a:r>
            <a:r>
              <a:rPr lang="pl-PL" sz="3200" i="1" dirty="0" smtClean="0"/>
              <a:t> Giulia, Włochy</a:t>
            </a:r>
            <a:br>
              <a:rPr lang="pl-PL" sz="3200" i="1" dirty="0" smtClean="0"/>
            </a:b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1800" i="1" dirty="0" smtClean="0"/>
              <a:t>Laura </a:t>
            </a:r>
            <a:r>
              <a:rPr lang="pl-PL" sz="1800" i="1" dirty="0" err="1" smtClean="0"/>
              <a:t>Słocka</a:t>
            </a:r>
            <a:r>
              <a:rPr lang="pl-PL" sz="1800" i="1" dirty="0" smtClean="0"/>
              <a:t> –Przydróżna</a:t>
            </a:r>
            <a:br>
              <a:rPr lang="pl-PL" sz="1800" i="1" dirty="0" smtClean="0"/>
            </a:br>
            <a:r>
              <a:rPr lang="pl-PL" sz="1800" i="1" dirty="0" smtClean="0"/>
              <a:t>15 grudnia 2010r.</a:t>
            </a:r>
            <a:endParaRPr lang="pl-PL" sz="1800" b="0" i="1" dirty="0">
              <a:solidFill>
                <a:srgbClr val="000066"/>
              </a:solidFill>
              <a:latin typeface="Lucida Console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86482"/>
          </a:xfrm>
        </p:spPr>
        <p:txBody>
          <a:bodyPr/>
          <a:lstStyle/>
          <a:p>
            <a:pPr algn="ctr"/>
            <a:r>
              <a:rPr lang="pl-PL" sz="3200" dirty="0" smtClean="0"/>
              <a:t>Korzyści dla instytucji</a:t>
            </a:r>
            <a:endParaRPr lang="pl-PL" sz="32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124745"/>
            <a:ext cx="4038600" cy="4392488"/>
          </a:xfrm>
        </p:spPr>
        <p:txBody>
          <a:bodyPr/>
          <a:lstStyle/>
          <a:p>
            <a:pPr algn="just">
              <a:buNone/>
            </a:pPr>
            <a:r>
              <a:rPr lang="pl-PL" sz="2400" dirty="0" smtClean="0"/>
              <a:t>  </a:t>
            </a:r>
          </a:p>
          <a:p>
            <a:pPr algn="just">
              <a:buNone/>
            </a:pPr>
            <a:r>
              <a:rPr lang="pl-PL" sz="2400" dirty="0" smtClean="0"/>
              <a:t>    Podniesienie poziomu znajomości języka przez dyrektora i nauczycieli może mieć znaczący wpływ na rodzaj podejmowanych działań, motywację do kształcenia uczniów i realizacji założonych celów,             w wymiarze  europejskim.</a:t>
            </a:r>
          </a:p>
          <a:p>
            <a:pPr algn="just"/>
            <a:endParaRPr lang="pl-PL" sz="2400" dirty="0"/>
          </a:p>
        </p:txBody>
      </p:sp>
      <p:pic>
        <p:nvPicPr>
          <p:cNvPr id="5122" name="Picture 2" descr="C:\Users\dyrekcja\Pictures\monfalcone1\6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56792"/>
            <a:ext cx="4244280" cy="3882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146522"/>
          </a:xfrm>
        </p:spPr>
        <p:txBody>
          <a:bodyPr/>
          <a:lstStyle/>
          <a:p>
            <a:pPr algn="ctr"/>
            <a:r>
              <a:rPr lang="pl-PL" sz="3200" dirty="0" smtClean="0"/>
              <a:t>Korzyści dla instytucji</a:t>
            </a:r>
            <a:endParaRPr lang="pl-PL" sz="32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3898776" cy="4411662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pl-PL" sz="2400" dirty="0" smtClean="0"/>
              <a:t>    Podczas wizyty została podjęta rozmowa na temat możliwości opracowania projektu partnerskiego Comenius lub Leonardo da Vinci ze Szkołą Gastronomicznej z Triestu.</a:t>
            </a:r>
            <a:endParaRPr lang="pl-PL" sz="2400" dirty="0"/>
          </a:p>
        </p:txBody>
      </p:sp>
      <p:pic>
        <p:nvPicPr>
          <p:cNvPr id="6146" name="Picture 2" descr="C:\Users\dyrekcja\Pictures\monfalcone\0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16832"/>
            <a:ext cx="4244280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5194920" cy="4411662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pl-PL" sz="2400" dirty="0" smtClean="0"/>
              <a:t>    A wszystko to umożliwia udział        w wizycie studyjnej,   w ramach programu „Uczenie się przez całe życie” i znajomość języka obcego (podstawowa). </a:t>
            </a:r>
          </a:p>
          <a:p>
            <a:pPr algn="just">
              <a:lnSpc>
                <a:spcPct val="150000"/>
              </a:lnSpc>
              <a:buNone/>
            </a:pPr>
            <a:endParaRPr lang="pl-PL" sz="2400" dirty="0" smtClean="0"/>
          </a:p>
          <a:p>
            <a:pPr algn="just">
              <a:lnSpc>
                <a:spcPct val="150000"/>
              </a:lnSpc>
              <a:buNone/>
            </a:pPr>
            <a:r>
              <a:rPr lang="pl-PL" sz="2400" i="1" dirty="0" smtClean="0"/>
              <a:t>   Polecam i dziękuję za uwagę. </a:t>
            </a:r>
            <a:endParaRPr lang="pl-PL" sz="2400" i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508104" y="1719263"/>
            <a:ext cx="3178696" cy="4411662"/>
          </a:xfrm>
        </p:spPr>
        <p:txBody>
          <a:bodyPr/>
          <a:lstStyle/>
          <a:p>
            <a:pPr>
              <a:buNone/>
            </a:pPr>
            <a:endParaRPr lang="pl-PL" dirty="0" smtClean="0"/>
          </a:p>
          <a:p>
            <a:endParaRPr lang="pl-PL" dirty="0"/>
          </a:p>
        </p:txBody>
      </p:sp>
      <p:pic>
        <p:nvPicPr>
          <p:cNvPr id="8194" name="Picture 2" descr="C:\Users\dyrekcja\Pictures\monfalcone1\6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628800"/>
            <a:ext cx="3419872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58490"/>
          </a:xfrm>
        </p:spPr>
        <p:txBody>
          <a:bodyPr/>
          <a:lstStyle/>
          <a:p>
            <a:pPr algn="ctr"/>
            <a:r>
              <a:rPr lang="pl-PL" sz="3200" i="1" dirty="0" err="1" smtClean="0"/>
              <a:t>Monfalcone</a:t>
            </a:r>
            <a:r>
              <a:rPr lang="pl-PL" sz="3200" i="1" dirty="0" smtClean="0"/>
              <a:t> 24.10-27.10.2010r</a:t>
            </a:r>
            <a:r>
              <a:rPr lang="pl-PL" sz="3200" dirty="0" smtClean="0"/>
              <a:t>.</a:t>
            </a:r>
            <a:endParaRPr lang="pl-PL" sz="3200" dirty="0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 rot="16200000">
            <a:off x="-2328863" y="3024288"/>
            <a:ext cx="51149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1400" b="1" dirty="0" smtClean="0">
                <a:solidFill>
                  <a:schemeClr val="bg2"/>
                </a:solidFill>
              </a:rPr>
              <a:t>wizyta studyjna „uczenie się przez całe życie”</a:t>
            </a:r>
            <a:endParaRPr lang="pl-PL" sz="1400" b="1" dirty="0">
              <a:solidFill>
                <a:schemeClr val="bg2"/>
              </a:solidFill>
            </a:endParaRPr>
          </a:p>
        </p:txBody>
      </p:sp>
      <p:sp>
        <p:nvSpPr>
          <p:cNvPr id="522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1046940"/>
            <a:ext cx="7632848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Liczba uczestników: </a:t>
            </a:r>
            <a:r>
              <a:rPr kumimoji="0" lang="pl-PL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13</a:t>
            </a:r>
            <a:endParaRPr kumimoji="0" lang="pl-PL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Język roboczy wizyty studyjnej: </a:t>
            </a:r>
            <a:r>
              <a:rPr kumimoji="0" lang="pl-PL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język angielski</a:t>
            </a:r>
            <a:endParaRPr kumimoji="0" lang="pl-PL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Kraje, z których pochodzili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uczestnicy wizyty: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Polska, Niemcy, Francja,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Hiszpania, Portugalia, Finlandia,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Grecja, Turcja, Austria</a:t>
            </a:r>
            <a:endParaRPr kumimoji="0" lang="pl-PL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6" name="Picture 2" descr="C:\Users\dyrekcja\Pictures\monfalcone\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1893" y="2348880"/>
            <a:ext cx="5532107" cy="43204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9"/>
            <a:ext cx="7543800" cy="786482"/>
          </a:xfrm>
        </p:spPr>
        <p:txBody>
          <a:bodyPr/>
          <a:lstStyle/>
          <a:p>
            <a:pPr algn="ctr"/>
            <a:r>
              <a:rPr lang="pl-PL" sz="3200" dirty="0" smtClean="0"/>
              <a:t>Tematyka</a:t>
            </a:r>
            <a:endParaRPr lang="pl-PL" sz="32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124744"/>
            <a:ext cx="7560840" cy="4526756"/>
          </a:xfrm>
        </p:spPr>
        <p:txBody>
          <a:bodyPr/>
          <a:lstStyle/>
          <a:p>
            <a:pPr>
              <a:buNone/>
            </a:pPr>
            <a:r>
              <a:rPr lang="pl-PL" sz="2800" dirty="0" smtClean="0"/>
              <a:t>   Uczestnicy wizyty studyjnej  prezentowali narodowe systemy edukacji.</a:t>
            </a:r>
          </a:p>
          <a:p>
            <a:pPr algn="just">
              <a:buNone/>
            </a:pPr>
            <a:endParaRPr lang="pl-PL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 rot="16200000">
            <a:off x="-2203613" y="3070017"/>
            <a:ext cx="49888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l-PL" sz="1600" b="1" dirty="0" smtClean="0">
                <a:solidFill>
                  <a:schemeClr val="bg2"/>
                </a:solidFill>
              </a:rPr>
              <a:t>wizyta studyjna „uczenie się przez całe życie</a:t>
            </a:r>
          </a:p>
        </p:txBody>
      </p:sp>
      <p:pic>
        <p:nvPicPr>
          <p:cNvPr id="50177" name="Picture 1" descr="C:\Users\dyrekcja\Pictures\malfancone komorka\20101025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204864"/>
            <a:ext cx="6793560" cy="43204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58490"/>
          </a:xfrm>
        </p:spPr>
        <p:txBody>
          <a:bodyPr/>
          <a:lstStyle/>
          <a:p>
            <a:pPr algn="ctr"/>
            <a:r>
              <a:rPr lang="pl-PL" sz="3200" dirty="0" smtClean="0"/>
              <a:t>Tematyka</a:t>
            </a:r>
            <a:endParaRPr lang="pl-PL" sz="32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719263"/>
            <a:ext cx="4173860" cy="4411662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pl-PL" sz="2000" dirty="0" smtClean="0"/>
              <a:t>    Głównym celem wizyty było poznanie systemu nauczania      i uczenia się języka obcego, na różnych poziomach przy pomocy metod i zasad stosowanych w zintegrowanym systemie nauczania przedmiotu   i języka - CLIL</a:t>
            </a:r>
          </a:p>
          <a:p>
            <a:pPr algn="just">
              <a:lnSpc>
                <a:spcPct val="150000"/>
              </a:lnSpc>
              <a:buNone/>
            </a:pPr>
            <a:r>
              <a:rPr lang="pl-PL" sz="2000" dirty="0" smtClean="0"/>
              <a:t>                             (liceum w Udine)</a:t>
            </a:r>
          </a:p>
          <a:p>
            <a:pPr algn="just">
              <a:lnSpc>
                <a:spcPct val="150000"/>
              </a:lnSpc>
              <a:buNone/>
            </a:pPr>
            <a:r>
              <a:rPr lang="pl-PL" sz="2000" dirty="0" smtClean="0"/>
              <a:t>                                                                          </a:t>
            </a:r>
            <a:endParaRPr lang="pl-PL" sz="2000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 rot="16200000">
            <a:off x="-2100725" y="3214480"/>
            <a:ext cx="46586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600" b="1" dirty="0" smtClean="0">
                <a:solidFill>
                  <a:schemeClr val="bg2"/>
                </a:solidFill>
              </a:rPr>
              <a:t>wizyta studyjna „uczenie się przez całe życie”</a:t>
            </a:r>
          </a:p>
        </p:txBody>
      </p:sp>
      <p:pic>
        <p:nvPicPr>
          <p:cNvPr id="48129" name="Picture 1" descr="C:\Users\dyrekcja\Pictures\monfalcone\0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72816"/>
            <a:ext cx="4038600" cy="3960439"/>
          </a:xfrm>
          <a:prstGeom prst="rect">
            <a:avLst/>
          </a:prstGeom>
          <a:noFill/>
        </p:spPr>
      </p:pic>
      <p:sp>
        <p:nvSpPr>
          <p:cNvPr id="8" name="Symbol zastępczy zawartości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58490"/>
          </a:xfrm>
        </p:spPr>
        <p:txBody>
          <a:bodyPr/>
          <a:lstStyle/>
          <a:p>
            <a:pPr algn="ctr"/>
            <a:r>
              <a:rPr lang="pl-PL" sz="3200" dirty="0" smtClean="0"/>
              <a:t>Tematyka</a:t>
            </a:r>
            <a:endParaRPr lang="pl-PL" sz="32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980728"/>
            <a:ext cx="7128792" cy="5150197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pl-PL" sz="1800" b="1" dirty="0" smtClean="0"/>
              <a:t>     Zintegrowane nauczanie języka i przedmiotu (CLIL)</a:t>
            </a:r>
            <a:r>
              <a:rPr lang="pl-PL" sz="1800" dirty="0" smtClean="0"/>
              <a:t> polega na nauczaniu przedmiotu programowego w języku innym niż zazwyczaj. Przedmiot ten może nie mieć nic wspólnego               z językiem wykładowym, jak na przykład lekcje historii prowadzone w języku angielskim. </a:t>
            </a:r>
          </a:p>
          <a:p>
            <a:pPr algn="just">
              <a:lnSpc>
                <a:spcPct val="150000"/>
              </a:lnSpc>
              <a:buNone/>
            </a:pPr>
            <a:r>
              <a:rPr lang="pl-PL" sz="1800" dirty="0" smtClean="0"/>
              <a:t>     Nauczanie    metodą   CLIL   okazało się</a:t>
            </a:r>
          </a:p>
          <a:p>
            <a:pPr algn="just">
              <a:lnSpc>
                <a:spcPct val="150000"/>
              </a:lnSpc>
              <a:buNone/>
            </a:pPr>
            <a:r>
              <a:rPr lang="pl-PL" sz="1800" dirty="0" smtClean="0"/>
              <a:t>     efektywne   w    różnych    sektorach </a:t>
            </a:r>
          </a:p>
          <a:p>
            <a:pPr algn="just">
              <a:lnSpc>
                <a:spcPct val="150000"/>
              </a:lnSpc>
              <a:buNone/>
            </a:pPr>
            <a:r>
              <a:rPr lang="pl-PL" sz="1800" dirty="0" smtClean="0"/>
              <a:t>     edukacji,   poczynając   od       szkół </a:t>
            </a:r>
          </a:p>
          <a:p>
            <a:pPr algn="just">
              <a:lnSpc>
                <a:spcPct val="150000"/>
              </a:lnSpc>
              <a:buNone/>
            </a:pPr>
            <a:r>
              <a:rPr lang="pl-PL" sz="1800" dirty="0" smtClean="0"/>
              <a:t>     podstawowych,  a  skończywszy na </a:t>
            </a:r>
          </a:p>
          <a:p>
            <a:pPr algn="just">
              <a:lnSpc>
                <a:spcPct val="150000"/>
              </a:lnSpc>
              <a:buNone/>
            </a:pPr>
            <a:r>
              <a:rPr lang="pl-PL" sz="1800" dirty="0" smtClean="0"/>
              <a:t>     nauczaniu  dorosłych i  szkolnictwie </a:t>
            </a:r>
          </a:p>
          <a:p>
            <a:pPr algn="just">
              <a:lnSpc>
                <a:spcPct val="150000"/>
              </a:lnSpc>
              <a:buNone/>
            </a:pPr>
            <a:r>
              <a:rPr lang="pl-PL" sz="1800" dirty="0" smtClean="0"/>
              <a:t>    wyższym.    Metoda ta  jest od 10 lat                      </a:t>
            </a:r>
          </a:p>
          <a:p>
            <a:pPr algn="just">
              <a:lnSpc>
                <a:spcPct val="150000"/>
              </a:lnSpc>
              <a:buNone/>
            </a:pPr>
            <a:r>
              <a:rPr lang="pl-PL" sz="1800" dirty="0" smtClean="0"/>
              <a:t>   z  powodzeniem   stosowana w wielu </a:t>
            </a:r>
          </a:p>
          <a:p>
            <a:pPr algn="just">
              <a:lnSpc>
                <a:spcPct val="150000"/>
              </a:lnSpc>
              <a:buNone/>
            </a:pPr>
            <a:r>
              <a:rPr lang="pl-PL" sz="1800" dirty="0" smtClean="0"/>
              <a:t>   ośrodkach.</a:t>
            </a:r>
          </a:p>
          <a:p>
            <a:pPr algn="just">
              <a:lnSpc>
                <a:spcPct val="150000"/>
              </a:lnSpc>
              <a:buNone/>
            </a:pPr>
            <a:r>
              <a:rPr lang="pl-PL" sz="1800" dirty="0" smtClean="0"/>
              <a:t>                            </a:t>
            </a:r>
            <a:endParaRPr lang="pl-PL" sz="1800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 rot="16200000">
            <a:off x="-2100725" y="3214480"/>
            <a:ext cx="46586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600" b="1" dirty="0" smtClean="0">
                <a:solidFill>
                  <a:schemeClr val="bg2"/>
                </a:solidFill>
              </a:rPr>
              <a:t>wizyta studyjna „uczenie się przez całe życie”</a:t>
            </a:r>
          </a:p>
        </p:txBody>
      </p:sp>
      <p:pic>
        <p:nvPicPr>
          <p:cNvPr id="7" name="Picture 6" descr="DSC036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33963" y="3136900"/>
            <a:ext cx="4110037" cy="3721100"/>
          </a:xfrm>
          <a:noFill/>
          <a:ln/>
        </p:spPr>
      </p:pic>
      <p:pic>
        <p:nvPicPr>
          <p:cNvPr id="1026" name="Picture 2" descr="C:\Users\dyrekcja\Pictures\monfalcone\0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7536" y="2996952"/>
            <a:ext cx="4176464" cy="38610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543800" cy="1152128"/>
          </a:xfrm>
        </p:spPr>
        <p:txBody>
          <a:bodyPr/>
          <a:lstStyle/>
          <a:p>
            <a:pPr algn="ctr"/>
            <a:r>
              <a:rPr lang="pl-PL" sz="3200" dirty="0" smtClean="0"/>
              <a:t>Korzyści płynące z nauczania</a:t>
            </a:r>
            <a:br>
              <a:rPr lang="pl-PL" sz="3200" dirty="0" smtClean="0"/>
            </a:br>
            <a:r>
              <a:rPr lang="pl-PL" sz="3200" dirty="0" smtClean="0"/>
              <a:t> metodą CLIL</a:t>
            </a:r>
            <a:endParaRPr lang="pl-PL" sz="32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268760"/>
            <a:ext cx="4248472" cy="4862165"/>
          </a:xfrm>
        </p:spPr>
        <p:txBody>
          <a:bodyPr/>
          <a:lstStyle/>
          <a:p>
            <a:pPr>
              <a:buNone/>
            </a:pPr>
            <a:r>
              <a:rPr lang="pl-PL" sz="2000" dirty="0" smtClean="0"/>
              <a:t>    </a:t>
            </a:r>
          </a:p>
          <a:p>
            <a:pPr>
              <a:buNone/>
            </a:pPr>
            <a:r>
              <a:rPr lang="pl-PL" sz="2000" dirty="0" smtClean="0"/>
              <a:t>     </a:t>
            </a:r>
            <a:r>
              <a:rPr lang="pl-PL" sz="2000" b="1" i="1" dirty="0" smtClean="0"/>
              <a:t>Wieloaspektowe podejście do nauczania   w   ramach    CLIL przynosi wiele korzyści:</a:t>
            </a:r>
            <a:endParaRPr lang="pl-PL" sz="2000" dirty="0" smtClean="0"/>
          </a:p>
          <a:p>
            <a:pPr lvl="0"/>
            <a:r>
              <a:rPr lang="pl-PL" sz="2000" dirty="0" smtClean="0"/>
              <a:t>buduje   wiedzę na temat innych kultur  i  ułatwia ich zrozumienie,</a:t>
            </a:r>
          </a:p>
          <a:p>
            <a:pPr lvl="0"/>
            <a:r>
              <a:rPr lang="pl-PL" sz="2000" dirty="0" smtClean="0"/>
              <a:t>rozwija zdolności komunikacyjne w ramach wielu kultur,</a:t>
            </a:r>
          </a:p>
          <a:p>
            <a:r>
              <a:rPr lang="pl-PL" sz="2000" dirty="0" smtClean="0"/>
              <a:t>podnosi  kompetencję językową </a:t>
            </a:r>
          </a:p>
          <a:p>
            <a:pPr>
              <a:buNone/>
            </a:pPr>
            <a:r>
              <a:rPr lang="pl-PL" sz="2000" dirty="0" smtClean="0"/>
              <a:t>     i rozwija  zdolność   komunikacji ustnej, </a:t>
            </a:r>
          </a:p>
          <a:p>
            <a:r>
              <a:rPr lang="pl-PL" sz="2000" dirty="0" smtClean="0"/>
              <a:t>rozwija   zainteresowanie wielojęzycznością,</a:t>
            </a:r>
          </a:p>
          <a:p>
            <a:pPr lvl="0"/>
            <a:endParaRPr lang="pl-PL" sz="2000" dirty="0" smtClean="0"/>
          </a:p>
          <a:p>
            <a:pPr lvl="0"/>
            <a:endParaRPr lang="pl-PL" sz="2000" dirty="0" smtClean="0"/>
          </a:p>
          <a:p>
            <a:pPr lvl="0">
              <a:buNone/>
            </a:pPr>
            <a:r>
              <a:rPr lang="pl-PL" sz="2000" dirty="0" smtClean="0"/>
              <a:t>                       </a:t>
            </a:r>
            <a:endParaRPr lang="pl-PL" sz="2000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 rot="16200000">
            <a:off x="-2100725" y="3214480"/>
            <a:ext cx="46586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600" b="1" dirty="0" smtClean="0">
                <a:solidFill>
                  <a:schemeClr val="bg2"/>
                </a:solidFill>
              </a:rPr>
              <a:t>wizyta studyjna „uczenie się przez całe życie”</a:t>
            </a:r>
          </a:p>
        </p:txBody>
      </p:sp>
      <p:pic>
        <p:nvPicPr>
          <p:cNvPr id="7" name="Picture 6" descr="DSC036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016" y="1844824"/>
            <a:ext cx="4110037" cy="3721100"/>
          </a:xfrm>
          <a:noFill/>
          <a:ln/>
        </p:spPr>
      </p:pic>
      <p:pic>
        <p:nvPicPr>
          <p:cNvPr id="10" name="Picture 2" descr="C:\Users\dyrekcja\Pictures\monfalcone1\5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844824"/>
            <a:ext cx="4172272" cy="3744416"/>
          </a:xfrm>
          <a:prstGeom prst="rect">
            <a:avLst/>
          </a:prstGeom>
          <a:noFill/>
        </p:spPr>
      </p:pic>
      <p:pic>
        <p:nvPicPr>
          <p:cNvPr id="11" name="Picture 2" descr="C:\Users\dyrekcja\Pictures\monfalcone1\5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700808"/>
            <a:ext cx="417646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426442"/>
          </a:xfrm>
        </p:spPr>
        <p:txBody>
          <a:bodyPr/>
          <a:lstStyle/>
          <a:p>
            <a:pPr algn="ctr"/>
            <a:endParaRPr lang="pl-PL" sz="32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980728"/>
            <a:ext cx="4248472" cy="5150197"/>
          </a:xfrm>
        </p:spPr>
        <p:txBody>
          <a:bodyPr/>
          <a:lstStyle/>
          <a:p>
            <a:pPr lvl="0" algn="just"/>
            <a:r>
              <a:rPr lang="pl-PL" sz="2000" dirty="0" smtClean="0"/>
              <a:t>sprzyja zdobywaniu wiedzy         z różnych perspektyw,</a:t>
            </a:r>
          </a:p>
          <a:p>
            <a:pPr lvl="0" algn="just"/>
            <a:r>
              <a:rPr lang="pl-PL" sz="2000" dirty="0" smtClean="0"/>
              <a:t>umożliwia uczniom częstsze obcowanie  z językiem docelowym,</a:t>
            </a:r>
          </a:p>
          <a:p>
            <a:pPr lvl="0" algn="just"/>
            <a:r>
              <a:rPr lang="pl-PL" sz="2000" dirty="0" smtClean="0"/>
              <a:t>nie wymaga poświęcania dodatkowego czasu na naukę języka,</a:t>
            </a:r>
          </a:p>
          <a:p>
            <a:pPr lvl="0" algn="just"/>
            <a:r>
              <a:rPr lang="pl-PL" sz="2000" dirty="0" smtClean="0"/>
              <a:t>raczej uzupełnia inne przedmioty niż współzawodniczy z nimi,</a:t>
            </a:r>
          </a:p>
          <a:p>
            <a:pPr lvl="0" algn="just"/>
            <a:r>
              <a:rPr lang="pl-PL" sz="2000" dirty="0" smtClean="0"/>
              <a:t>różnicuje metody i formy pracy podczas zajęć,</a:t>
            </a:r>
          </a:p>
          <a:p>
            <a:pPr lvl="0" algn="just"/>
            <a:r>
              <a:rPr lang="pl-PL" sz="2000" dirty="0" smtClean="0"/>
              <a:t>stymuluje motywację uczniów      i zachęca do uczenia się zarówno języka, jak                      i wykładanego przedmiotu.                     </a:t>
            </a:r>
            <a:endParaRPr lang="pl-PL" sz="2000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 rot="16200000">
            <a:off x="-2100725" y="3214480"/>
            <a:ext cx="46586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600" b="1" dirty="0" smtClean="0">
                <a:solidFill>
                  <a:schemeClr val="bg2"/>
                </a:solidFill>
              </a:rPr>
              <a:t>wizyta studyjna „uczenie się przez całe życie”</a:t>
            </a:r>
          </a:p>
        </p:txBody>
      </p:sp>
      <p:pic>
        <p:nvPicPr>
          <p:cNvPr id="7" name="Picture 6" descr="DSC036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016" y="1844824"/>
            <a:ext cx="4110037" cy="3721100"/>
          </a:xfrm>
          <a:noFill/>
          <a:ln/>
        </p:spPr>
      </p:pic>
      <p:pic>
        <p:nvPicPr>
          <p:cNvPr id="2050" name="Picture 2" descr="C:\Users\dyrekcja\Pictures\monfalcone\0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700808"/>
            <a:ext cx="4320480" cy="41764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86482"/>
          </a:xfrm>
        </p:spPr>
        <p:txBody>
          <a:bodyPr/>
          <a:lstStyle/>
          <a:p>
            <a:pPr algn="ctr"/>
            <a:r>
              <a:rPr lang="pl-PL" sz="3200" dirty="0" smtClean="0"/>
              <a:t>Korzyści dla uczestnika wizyty</a:t>
            </a:r>
            <a:endParaRPr lang="pl-PL" sz="32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251520" y="1124744"/>
            <a:ext cx="4536504" cy="5006181"/>
          </a:xfrm>
        </p:spPr>
        <p:txBody>
          <a:bodyPr/>
          <a:lstStyle/>
          <a:p>
            <a:pPr algn="just">
              <a:buNone/>
            </a:pPr>
            <a:r>
              <a:rPr lang="pl-PL" sz="1800" dirty="0" smtClean="0"/>
              <a:t>     Udział w wizycie studyjnej pogłębił          i poszerzył rozumienie znaczenie wymiaru europejskiego w pracy zawodowej. </a:t>
            </a:r>
          </a:p>
          <a:p>
            <a:pPr algn="just">
              <a:buNone/>
            </a:pPr>
            <a:r>
              <a:rPr lang="pl-PL" sz="1800" dirty="0" smtClean="0"/>
              <a:t>      Dotyczy to zwłaszcza  sposobu przygotowania młodego człowieka do podjęcia nauki w różnych szkołach europejskich oraz do pewnego wejścia na rynek pracy (globalny). Dotychczasowe bariery związane       m. in.  z problemem swobodnej  komunikacji,  w tym także w zakresie zawodowym oraz uprzedzeniami kulturowymi można wyeliminować wprowadzając np. kształcenie umiejętności komunikacji w języku obcym na różnych przedmiotach ogólnokształcących  i    zawodowych.</a:t>
            </a:r>
            <a:endParaRPr lang="pl-PL" sz="1800" dirty="0"/>
          </a:p>
        </p:txBody>
      </p:sp>
      <p:pic>
        <p:nvPicPr>
          <p:cNvPr id="4098" name="Picture 2" descr="C:\Users\dyrekcja\Pictures\monfalcone1\7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3126" y="1719263"/>
            <a:ext cx="3308747" cy="4411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dirty="0" smtClean="0"/>
              <a:t>Korzyści dla uczestnika wizyty            i instytucji</a:t>
            </a:r>
            <a:endParaRPr lang="pl-PL" sz="32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67544" y="1719263"/>
            <a:ext cx="4028256" cy="4411662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pl-PL" sz="2400" dirty="0" smtClean="0"/>
              <a:t>   Inspiruje do zmiany           i poszukiwania nowych rozwiązań edukacyjnych w różnych obszarach. Znacznie wpływa na wzrost   kompetencji zawodowych, osobistych   i społecznych uczestnika.</a:t>
            </a:r>
            <a:endParaRPr lang="pl-PL" sz="2400" dirty="0"/>
          </a:p>
        </p:txBody>
      </p:sp>
      <p:pic>
        <p:nvPicPr>
          <p:cNvPr id="7170" name="Picture 2" descr="C:\Users\dyrekcja\Pictures\monfalcone1\6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88840"/>
            <a:ext cx="4038600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eć">
  <a:themeElements>
    <a:clrScheme name="Niestandardowy 4">
      <a:dk1>
        <a:srgbClr val="611617"/>
      </a:dk1>
      <a:lt1>
        <a:srgbClr val="F4D3D3"/>
      </a:lt1>
      <a:dk2>
        <a:srgbClr val="4B2102"/>
      </a:dk2>
      <a:lt2>
        <a:srgbClr val="FCD6BA"/>
      </a:lt2>
      <a:accent1>
        <a:srgbClr val="8DC765"/>
      </a:accent1>
      <a:accent2>
        <a:srgbClr val="C32D2E"/>
      </a:accent2>
      <a:accent3>
        <a:srgbClr val="FEB80A"/>
      </a:accent3>
      <a:accent4>
        <a:srgbClr val="3891A7"/>
      </a:accent4>
      <a:accent5>
        <a:srgbClr val="4A3E21"/>
      </a:accent5>
      <a:accent6>
        <a:srgbClr val="EACA53"/>
      </a:accent6>
      <a:hlink>
        <a:srgbClr val="7030A0"/>
      </a:hlink>
      <a:folHlink>
        <a:srgbClr val="0070C0"/>
      </a:folHlink>
    </a:clrScheme>
    <a:fontScheme name="Sieć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eć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eć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eć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eć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eć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eć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eć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eć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eć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eć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777</TotalTime>
  <Words>600</Words>
  <Application>Microsoft Office PowerPoint</Application>
  <PresentationFormat>Pokaz na ekranie (4:3)</PresentationFormat>
  <Paragraphs>79</Paragraphs>
  <Slides>12</Slides>
  <Notes>12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Sieć</vt:lpstr>
      <vt:lpstr>CLIL cross Europe for better knowledge  and understanding  Wizyta studyjna - Monfalcone Friuli Venezia Giulia, Włochy  Laura Słocka –Przydróżna 15 grudnia 2010r.</vt:lpstr>
      <vt:lpstr>Monfalcone 24.10-27.10.2010r.</vt:lpstr>
      <vt:lpstr>Tematyka</vt:lpstr>
      <vt:lpstr>Tematyka</vt:lpstr>
      <vt:lpstr>Tematyka</vt:lpstr>
      <vt:lpstr>Korzyści płynące z nauczania  metodą CLIL</vt:lpstr>
      <vt:lpstr>Slajd 7</vt:lpstr>
      <vt:lpstr>Korzyści dla uczestnika wizyty</vt:lpstr>
      <vt:lpstr>Korzyści dla uczestnika wizyty            i instytucji</vt:lpstr>
      <vt:lpstr>Korzyści dla instytucji</vt:lpstr>
      <vt:lpstr>Korzyści dla instytucji</vt:lpstr>
      <vt:lpstr>Slajd 12</vt:lpstr>
    </vt:vector>
  </TitlesOfParts>
  <Company>ACME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Education in Poland</dc:title>
  <dc:creator>aa</dc:creator>
  <cp:lastModifiedBy>dyrekcja</cp:lastModifiedBy>
  <cp:revision>77</cp:revision>
  <dcterms:created xsi:type="dcterms:W3CDTF">2010-09-29T08:07:53Z</dcterms:created>
  <dcterms:modified xsi:type="dcterms:W3CDTF">2011-01-07T11:27:35Z</dcterms:modified>
</cp:coreProperties>
</file>